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61" r:id="rId2"/>
    <p:sldId id="256" r:id="rId3"/>
    <p:sldId id="262" r:id="rId4"/>
    <p:sldId id="278" r:id="rId5"/>
    <p:sldId id="291" r:id="rId6"/>
    <p:sldId id="285" r:id="rId7"/>
    <p:sldId id="292" r:id="rId8"/>
    <p:sldId id="293" r:id="rId9"/>
    <p:sldId id="281" r:id="rId10"/>
    <p:sldId id="266" r:id="rId11"/>
    <p:sldId id="273" r:id="rId12"/>
    <p:sldId id="294" r:id="rId13"/>
    <p:sldId id="295" r:id="rId14"/>
    <p:sldId id="297" r:id="rId15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31" autoAdjust="0"/>
    <p:restoredTop sz="86326" autoAdjust="0"/>
  </p:normalViewPr>
  <p:slideViewPr>
    <p:cSldViewPr snapToGrid="0" snapToObjects="1">
      <p:cViewPr>
        <p:scale>
          <a:sx n="100" d="100"/>
          <a:sy n="100" d="100"/>
        </p:scale>
        <p:origin x="-552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BEE68-C97D-7C4C-9626-986EFD21F289}" type="datetimeFigureOut">
              <a:rPr lang="de-DE" smtClean="0"/>
              <a:t>13.01.19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22554-315A-6A45-806E-35E68D2CE1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146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2B5E-B263-0543-BBFC-9B3F6F930B8A}" type="datetimeFigureOut">
              <a:rPr lang="de-DE" smtClean="0"/>
              <a:t>13.01.19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448F-C313-7940-B268-8985F33380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178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2B5E-B263-0543-BBFC-9B3F6F930B8A}" type="datetimeFigureOut">
              <a:rPr lang="de-DE" smtClean="0"/>
              <a:t>13.01.19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448F-C313-7940-B268-8985F33380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5167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2B5E-B263-0543-BBFC-9B3F6F930B8A}" type="datetimeFigureOut">
              <a:rPr lang="de-DE" smtClean="0"/>
              <a:t>13.01.19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448F-C313-7940-B268-8985F33380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208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2B5E-B263-0543-BBFC-9B3F6F930B8A}" type="datetimeFigureOut">
              <a:rPr lang="de-DE" smtClean="0"/>
              <a:t>13.01.19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448F-C313-7940-B268-8985F33380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6184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2B5E-B263-0543-BBFC-9B3F6F930B8A}" type="datetimeFigureOut">
              <a:rPr lang="de-DE" smtClean="0"/>
              <a:t>13.01.19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448F-C313-7940-B268-8985F33380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0581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2B5E-B263-0543-BBFC-9B3F6F930B8A}" type="datetimeFigureOut">
              <a:rPr lang="de-DE" smtClean="0"/>
              <a:t>13.01.19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448F-C313-7940-B268-8985F33380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775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2B5E-B263-0543-BBFC-9B3F6F930B8A}" type="datetimeFigureOut">
              <a:rPr lang="de-DE" smtClean="0"/>
              <a:t>13.01.19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448F-C313-7940-B268-8985F33380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10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2B5E-B263-0543-BBFC-9B3F6F930B8A}" type="datetimeFigureOut">
              <a:rPr lang="de-DE" smtClean="0"/>
              <a:t>13.01.19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448F-C313-7940-B268-8985F33380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272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2B5E-B263-0543-BBFC-9B3F6F930B8A}" type="datetimeFigureOut">
              <a:rPr lang="de-DE" smtClean="0"/>
              <a:t>13.01.19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448F-C313-7940-B268-8985F33380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434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2B5E-B263-0543-BBFC-9B3F6F930B8A}" type="datetimeFigureOut">
              <a:rPr lang="de-DE" smtClean="0"/>
              <a:t>13.01.19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448F-C313-7940-B268-8985F33380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37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2B5E-B263-0543-BBFC-9B3F6F930B8A}" type="datetimeFigureOut">
              <a:rPr lang="de-DE" smtClean="0"/>
              <a:t>13.01.19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448F-C313-7940-B268-8985F33380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176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dirty="0" smtClean="0"/>
              <a:t>Die Berglandwirtschaft stirbt leise –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62B5E-B263-0543-BBFC-9B3F6F930B8A}" type="datetimeFigureOut">
              <a:rPr lang="de-DE" smtClean="0"/>
              <a:t>13.01.19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B448F-C313-7940-B268-8985F33380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6522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23311" y="510308"/>
            <a:ext cx="8375490" cy="5217392"/>
          </a:xfrm>
        </p:spPr>
        <p:txBody>
          <a:bodyPr>
            <a:normAutofit fontScale="90000"/>
          </a:bodyPr>
          <a:lstStyle/>
          <a:p>
            <a:r>
              <a:rPr lang="de-DE" sz="3200" dirty="0" smtClean="0"/>
              <a:t>Paulus Akademie Zürich,  9. Januar 2019</a:t>
            </a:r>
            <a:br>
              <a:rPr lang="de-DE" sz="3200" dirty="0" smtClean="0"/>
            </a:b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3200" b="1" dirty="0" smtClean="0"/>
              <a:t>DER MENSCH IST, WAS ER ISST.</a:t>
            </a:r>
            <a:br>
              <a:rPr lang="de-DE" sz="3200" b="1" dirty="0" smtClean="0"/>
            </a:br>
            <a:r>
              <a:rPr lang="de-DE" sz="1600" b="1" dirty="0"/>
              <a:t/>
            </a:r>
            <a:br>
              <a:rPr lang="de-DE" sz="1600" b="1" dirty="0"/>
            </a:br>
            <a:r>
              <a:rPr lang="de-DE" sz="4000" b="1" dirty="0" smtClean="0"/>
              <a:t>Aber </a:t>
            </a:r>
            <a:r>
              <a:rPr lang="de-DE" sz="4000" b="1" dirty="0" err="1" smtClean="0"/>
              <a:t>weiss</a:t>
            </a:r>
            <a:r>
              <a:rPr lang="de-DE" sz="4000" b="1" dirty="0" smtClean="0"/>
              <a:t> er denn, was er isst?</a:t>
            </a:r>
            <a:br>
              <a:rPr lang="de-DE" sz="4000" b="1" dirty="0" smtClean="0"/>
            </a:br>
            <a:r>
              <a:rPr lang="de-DE" sz="4000" b="1" dirty="0" smtClean="0"/>
              <a:t/>
            </a:r>
            <a:br>
              <a:rPr lang="de-DE" sz="4000" b="1" dirty="0" smtClean="0"/>
            </a:br>
            <a:r>
              <a:rPr lang="de-DE" sz="4000" b="1" dirty="0" smtClean="0"/>
              <a:t/>
            </a:r>
            <a:br>
              <a:rPr lang="de-DE" sz="4000" b="1" dirty="0" smtClean="0"/>
            </a:br>
            <a:r>
              <a:rPr lang="de-DE" b="1" dirty="0" smtClean="0"/>
              <a:t>Zum blinden Fleck im Komplex</a:t>
            </a:r>
            <a:br>
              <a:rPr lang="de-DE" b="1" dirty="0" smtClean="0"/>
            </a:br>
            <a:r>
              <a:rPr lang="de-DE" b="1" dirty="0" smtClean="0"/>
              <a:t>„Schweizer Landwirtschaft“</a:t>
            </a:r>
            <a:br>
              <a:rPr lang="de-DE" b="1" dirty="0" smtClean="0"/>
            </a:br>
            <a:r>
              <a:rPr lang="de-DE" sz="3600" b="1" dirty="0" smtClean="0"/>
              <a:t/>
            </a:r>
            <a:br>
              <a:rPr lang="de-DE" sz="3600" b="1" dirty="0" smtClean="0"/>
            </a:br>
            <a:endParaRPr lang="de-DE" sz="36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52758" y="5616034"/>
            <a:ext cx="8446043" cy="1057953"/>
          </a:xfrm>
        </p:spPr>
        <p:txBody>
          <a:bodyPr>
            <a:normAutofit/>
          </a:bodyPr>
          <a:lstStyle/>
          <a:p>
            <a:r>
              <a:rPr lang="de-DE" sz="2400" b="1" dirty="0" smtClean="0"/>
              <a:t>Jakob </a:t>
            </a:r>
            <a:r>
              <a:rPr lang="de-DE" sz="2400" b="1" dirty="0" err="1" smtClean="0"/>
              <a:t>Weiss</a:t>
            </a:r>
            <a:r>
              <a:rPr lang="de-DE" sz="2400" b="1" dirty="0" smtClean="0"/>
              <a:t>		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2966107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52758" y="266700"/>
            <a:ext cx="8375490" cy="4310292"/>
          </a:xfrm>
        </p:spPr>
        <p:txBody>
          <a:bodyPr>
            <a:normAutofit/>
          </a:bodyPr>
          <a:lstStyle/>
          <a:p>
            <a:pPr algn="l"/>
            <a:r>
              <a:rPr lang="de-DE" sz="2800" dirty="0" smtClean="0"/>
              <a:t>Die Agrarhistoriker Juri </a:t>
            </a:r>
            <a:r>
              <a:rPr lang="de-DE" sz="2800" dirty="0" err="1" smtClean="0"/>
              <a:t>Auderset</a:t>
            </a:r>
            <a:r>
              <a:rPr lang="de-DE" sz="2800" dirty="0"/>
              <a:t> </a:t>
            </a:r>
            <a:r>
              <a:rPr lang="de-DE" sz="2800" dirty="0" smtClean="0"/>
              <a:t>und Peter Moser schreiben:</a:t>
            </a:r>
            <a:br>
              <a:rPr lang="de-DE" sz="2800" dirty="0" smtClean="0"/>
            </a:b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„</a:t>
            </a:r>
            <a:r>
              <a:rPr lang="de-DE" sz="3600" b="1" dirty="0" smtClean="0"/>
              <a:t>Der </a:t>
            </a:r>
            <a:r>
              <a:rPr lang="de-DE" sz="3600" b="1" dirty="0"/>
              <a:t>Boden </a:t>
            </a:r>
            <a:r>
              <a:rPr lang="de-DE" sz="2800" b="1" dirty="0"/>
              <a:t>als Grundlage der </a:t>
            </a:r>
            <a:r>
              <a:rPr lang="de-DE" sz="2800" b="1" dirty="0" smtClean="0"/>
              <a:t>Produktion </a:t>
            </a:r>
            <a:r>
              <a:rPr lang="de-DE" sz="3600" b="1" dirty="0" smtClean="0"/>
              <a:t>wird</a:t>
            </a:r>
            <a:r>
              <a:rPr lang="de-DE" sz="2800" b="1" dirty="0"/>
              <a:t/>
            </a:r>
            <a:br>
              <a:rPr lang="de-DE" sz="2800" b="1" dirty="0"/>
            </a:br>
            <a:r>
              <a:rPr lang="de-DE" sz="2800" b="1" dirty="0" smtClean="0"/>
              <a:t>in der</a:t>
            </a:r>
            <a:r>
              <a:rPr lang="de-DE" sz="2800" b="1" dirty="0"/>
              <a:t> </a:t>
            </a:r>
            <a:r>
              <a:rPr lang="de-DE" sz="2800" b="1" dirty="0" smtClean="0"/>
              <a:t>der </a:t>
            </a:r>
            <a:r>
              <a:rPr lang="de-DE" sz="2800" b="1" dirty="0"/>
              <a:t>neuen Agrarpolitik zugrundeliegenden </a:t>
            </a:r>
            <a:r>
              <a:rPr lang="de-DE" sz="2800" b="1" dirty="0" smtClean="0"/>
              <a:t>Definition</a:t>
            </a:r>
            <a:r>
              <a:rPr lang="de-DE" sz="2800" b="1" dirty="0"/>
              <a:t> </a:t>
            </a:r>
            <a:r>
              <a:rPr lang="de-DE" sz="2800" b="1" dirty="0" smtClean="0"/>
              <a:t>von </a:t>
            </a:r>
            <a:r>
              <a:rPr lang="de-DE" sz="2800" b="1" dirty="0"/>
              <a:t>Landwirtschaft [...</a:t>
            </a:r>
            <a:r>
              <a:rPr lang="de-DE" sz="2800" b="1" dirty="0" smtClean="0"/>
              <a:t>]</a:t>
            </a:r>
            <a:br>
              <a:rPr lang="de-DE" sz="2800" b="1" dirty="0" smtClean="0"/>
            </a:br>
            <a:r>
              <a:rPr lang="de-DE" sz="3600" b="1" dirty="0" smtClean="0"/>
              <a:t>gar </a:t>
            </a:r>
            <a:r>
              <a:rPr lang="de-DE" sz="3600" b="1" dirty="0"/>
              <a:t>nicht mehr </a:t>
            </a:r>
            <a:r>
              <a:rPr lang="de-DE" sz="3600" b="1" dirty="0" smtClean="0"/>
              <a:t>erwähnt.“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85664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1" y="282234"/>
            <a:ext cx="8420099" cy="1501880"/>
          </a:xfrm>
        </p:spPr>
        <p:txBody>
          <a:bodyPr>
            <a:normAutofit/>
          </a:bodyPr>
          <a:lstStyle/>
          <a:p>
            <a:r>
              <a:rPr lang="de-DE" sz="3200" dirty="0" smtClean="0"/>
              <a:t>Die eigentliche oder </a:t>
            </a:r>
            <a:r>
              <a:rPr lang="de-DE" sz="3200" b="1" dirty="0" smtClean="0"/>
              <a:t>Kern-Landwirtschaft:</a:t>
            </a:r>
            <a:endParaRPr lang="de-DE" sz="3200" b="1" dirty="0"/>
          </a:p>
        </p:txBody>
      </p:sp>
      <p:sp>
        <p:nvSpPr>
          <p:cNvPr id="4" name="Rechteck 3"/>
          <p:cNvSpPr/>
          <p:nvPr/>
        </p:nvSpPr>
        <p:spPr>
          <a:xfrm>
            <a:off x="812800" y="1674737"/>
            <a:ext cx="7950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de-CH" sz="2400" dirty="0" smtClean="0"/>
              <a:t>Arbeit mit dem Boden, mit den Pflanzen und Tieren.</a:t>
            </a:r>
          </a:p>
          <a:p>
            <a:r>
              <a:rPr lang="de-CH" sz="2400" dirty="0" smtClean="0"/>
              <a:t>	(Bodenbewirtschaftung)</a:t>
            </a:r>
          </a:p>
          <a:p>
            <a:endParaRPr lang="de-CH" sz="2400" dirty="0"/>
          </a:p>
          <a:p>
            <a:pPr marL="342900" indent="-342900">
              <a:buFont typeface="Arial"/>
              <a:buChar char="•"/>
            </a:pPr>
            <a:r>
              <a:rPr lang="de-CH" sz="2400" dirty="0" smtClean="0"/>
              <a:t>Abhängigkeit von Mikroorganismen, Insektenwelt, lokalem und globalem Klima, Standort</a:t>
            </a:r>
          </a:p>
          <a:p>
            <a:endParaRPr lang="de-CH" sz="2400" dirty="0"/>
          </a:p>
          <a:p>
            <a:pPr marL="342900" indent="-342900">
              <a:buFont typeface="Arial"/>
              <a:buChar char="•"/>
            </a:pPr>
            <a:r>
              <a:rPr lang="de-CH" sz="2400" dirty="0" smtClean="0"/>
              <a:t>Kreisläufe anstelle von linearem Wachstum</a:t>
            </a:r>
          </a:p>
          <a:p>
            <a:endParaRPr lang="de-CH" sz="2400" dirty="0" smtClean="0"/>
          </a:p>
          <a:p>
            <a:endParaRPr lang="de-CH" sz="2400" dirty="0"/>
          </a:p>
          <a:p>
            <a:r>
              <a:rPr lang="de-CH" sz="2400" dirty="0" smtClean="0">
                <a:sym typeface="Wingdings"/>
              </a:rPr>
              <a:t>  </a:t>
            </a:r>
            <a:r>
              <a:rPr lang="de-CH" sz="2400" b="1" dirty="0">
                <a:sym typeface="Wingdings"/>
              </a:rPr>
              <a:t>k</a:t>
            </a:r>
            <a:r>
              <a:rPr lang="de-CH" sz="2400" b="1" dirty="0" smtClean="0"/>
              <a:t>eine „marktfähigen“ Parameter und keine „Ressource“</a:t>
            </a:r>
          </a:p>
          <a:p>
            <a:pPr algn="ctr"/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2682163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92100" y="282234"/>
            <a:ext cx="8470901" cy="1501880"/>
          </a:xfrm>
        </p:spPr>
        <p:txBody>
          <a:bodyPr>
            <a:normAutofit/>
          </a:bodyPr>
          <a:lstStyle/>
          <a:p>
            <a:r>
              <a:rPr lang="de-DE" sz="3200" b="1" dirty="0" smtClean="0"/>
              <a:t>Der Energie-Haushalt heutiger Landwirtschaft:</a:t>
            </a:r>
            <a:endParaRPr lang="de-DE" sz="3200" dirty="0"/>
          </a:p>
        </p:txBody>
      </p:sp>
      <p:sp>
        <p:nvSpPr>
          <p:cNvPr id="4" name="Rechteck 3"/>
          <p:cNvSpPr/>
          <p:nvPr/>
        </p:nvSpPr>
        <p:spPr>
          <a:xfrm>
            <a:off x="533400" y="1674737"/>
            <a:ext cx="80899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800" dirty="0"/>
              <a:t>Es werden mehr </a:t>
            </a:r>
            <a:r>
              <a:rPr lang="de-CH" sz="2800" dirty="0" smtClean="0"/>
              <a:t>Kalorien</a:t>
            </a:r>
          </a:p>
          <a:p>
            <a:r>
              <a:rPr lang="de-CH" sz="2400" dirty="0" smtClean="0"/>
              <a:t>(d.h. Fremd</a:t>
            </a:r>
            <a:r>
              <a:rPr lang="de-CH" sz="2400" dirty="0"/>
              <a:t>-Energie in Form von </a:t>
            </a:r>
            <a:r>
              <a:rPr lang="de-CH" sz="2400" dirty="0" smtClean="0"/>
              <a:t>Dünger, Treibstoff, Strom </a:t>
            </a:r>
            <a:r>
              <a:rPr lang="de-CH" sz="2400" dirty="0"/>
              <a:t>etc.</a:t>
            </a:r>
            <a:r>
              <a:rPr lang="de-CH" sz="2400" dirty="0" smtClean="0"/>
              <a:t>)</a:t>
            </a:r>
            <a:endParaRPr lang="de-CH" sz="2800" dirty="0" smtClean="0"/>
          </a:p>
          <a:p>
            <a:r>
              <a:rPr lang="de-CH" sz="2800" dirty="0" smtClean="0"/>
              <a:t>in </a:t>
            </a:r>
            <a:r>
              <a:rPr lang="de-CH" sz="2800" dirty="0"/>
              <a:t>den Boden </a:t>
            </a:r>
            <a:r>
              <a:rPr lang="de-CH" sz="2800" dirty="0" smtClean="0"/>
              <a:t>gesteckt</a:t>
            </a:r>
            <a:endParaRPr lang="de-CH" sz="2800" dirty="0"/>
          </a:p>
          <a:p>
            <a:endParaRPr lang="de-CH" sz="1400" dirty="0"/>
          </a:p>
          <a:p>
            <a:r>
              <a:rPr lang="de-CH" sz="2800" dirty="0"/>
              <a:t>als die Ernte an Kalorien </a:t>
            </a:r>
            <a:r>
              <a:rPr lang="de-CH" sz="2400" dirty="0"/>
              <a:t>(in Form von Nahrungsmitteln) </a:t>
            </a:r>
            <a:r>
              <a:rPr lang="de-CH" sz="2800" dirty="0" smtClean="0"/>
              <a:t>wieder</a:t>
            </a:r>
            <a:r>
              <a:rPr lang="de-CH" sz="2400" dirty="0" smtClean="0"/>
              <a:t> </a:t>
            </a:r>
            <a:r>
              <a:rPr lang="de-CH" sz="2800" dirty="0" smtClean="0"/>
              <a:t>hergibt</a:t>
            </a:r>
            <a:r>
              <a:rPr lang="de-CH" sz="2800" dirty="0"/>
              <a:t>.</a:t>
            </a:r>
          </a:p>
          <a:p>
            <a:endParaRPr lang="de-CH" sz="2400" dirty="0"/>
          </a:p>
          <a:p>
            <a:endParaRPr lang="de-CH" sz="2400" dirty="0"/>
          </a:p>
          <a:p>
            <a:pPr algn="ctr"/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1367794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8763001" cy="1346200"/>
          </a:xfrm>
        </p:spPr>
        <p:txBody>
          <a:bodyPr>
            <a:normAutofit/>
          </a:bodyPr>
          <a:lstStyle/>
          <a:p>
            <a:r>
              <a:rPr lang="de-DE" sz="3200" b="1" dirty="0" smtClean="0"/>
              <a:t>Der Energie-Haushalt heutiger Landwirtschaft</a:t>
            </a:r>
            <a:endParaRPr lang="de-DE" sz="3200" b="1" dirty="0"/>
          </a:p>
        </p:txBody>
      </p:sp>
      <p:sp>
        <p:nvSpPr>
          <p:cNvPr id="4" name="Rechteck 3"/>
          <p:cNvSpPr/>
          <p:nvPr/>
        </p:nvSpPr>
        <p:spPr>
          <a:xfrm>
            <a:off x="165100" y="1065137"/>
            <a:ext cx="8763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CH" sz="2800" dirty="0" smtClean="0"/>
              <a:t>Es werden mehr erkaufte Kalorien in den Boden gesteckt als die Ernte an Kalorien hergibt.</a:t>
            </a:r>
          </a:p>
          <a:p>
            <a:pPr algn="ctr"/>
            <a:endParaRPr lang="de-CH" sz="2400" dirty="0"/>
          </a:p>
          <a:p>
            <a:pPr algn="ctr"/>
            <a:r>
              <a:rPr lang="de-CH" sz="2800" dirty="0" smtClean="0"/>
              <a:t>Dank „Rationalisierung“ und „Strukturbereinigung“ sind</a:t>
            </a:r>
          </a:p>
          <a:p>
            <a:pPr algn="ctr"/>
            <a:r>
              <a:rPr lang="de-CH" sz="2800" dirty="0" smtClean="0"/>
              <a:t>die Bauern im „Konkurrenzkampf“ angeblich „effizienter“ geworden.</a:t>
            </a:r>
          </a:p>
          <a:p>
            <a:pPr algn="ctr"/>
            <a:endParaRPr lang="de-CH" sz="2400" dirty="0" smtClean="0"/>
          </a:p>
          <a:p>
            <a:pPr algn="ctr"/>
            <a:r>
              <a:rPr lang="de-CH" sz="2800" dirty="0" smtClean="0"/>
              <a:t>Aus Perspektive der Natur ist das Gegenteil wahr:</a:t>
            </a:r>
          </a:p>
          <a:p>
            <a:pPr algn="ctr"/>
            <a:endParaRPr lang="de-CH" sz="2400" dirty="0" smtClean="0"/>
          </a:p>
          <a:p>
            <a:pPr algn="ctr"/>
            <a:r>
              <a:rPr lang="de-CH" sz="3600" dirty="0" smtClean="0"/>
              <a:t>Selbstversorgungsgrad = Null</a:t>
            </a:r>
          </a:p>
          <a:p>
            <a:pPr algn="ctr"/>
            <a:r>
              <a:rPr lang="de-CH" sz="2800" dirty="0" smtClean="0"/>
              <a:t>oder</a:t>
            </a:r>
          </a:p>
          <a:p>
            <a:pPr algn="ctr"/>
            <a:r>
              <a:rPr lang="de-CH" sz="3600" b="1" dirty="0" smtClean="0"/>
              <a:t>„Zero-Landwirtschaft“</a:t>
            </a:r>
            <a:endParaRPr lang="de-CH" sz="3600" b="1" dirty="0"/>
          </a:p>
        </p:txBody>
      </p:sp>
    </p:spTree>
    <p:extLst>
      <p:ext uri="{BB962C8B-B14F-4D97-AF65-F5344CB8AC3E}">
        <p14:creationId xmlns:p14="http://schemas.microsoft.com/office/powerpoint/2010/main" val="352914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41300"/>
            <a:ext cx="8763001" cy="1752600"/>
          </a:xfrm>
        </p:spPr>
        <p:txBody>
          <a:bodyPr>
            <a:normAutofit fontScale="90000"/>
          </a:bodyPr>
          <a:lstStyle/>
          <a:p>
            <a:r>
              <a:rPr lang="de-DE" sz="3200" b="1" dirty="0" smtClean="0"/>
              <a:t/>
            </a:r>
            <a:br>
              <a:rPr lang="de-DE" sz="3200" b="1" dirty="0" smtClean="0"/>
            </a:br>
            <a:r>
              <a:rPr lang="de-DE" sz="3600" b="1" dirty="0" smtClean="0"/>
              <a:t/>
            </a:r>
            <a:br>
              <a:rPr lang="de-DE" sz="3600" b="1" dirty="0" smtClean="0"/>
            </a:br>
            <a:r>
              <a:rPr lang="de-DE" sz="3600" dirty="0" smtClean="0"/>
              <a:t>Der Mensch ist, was er isst.</a:t>
            </a:r>
            <a:r>
              <a:rPr lang="de-DE" sz="3600" dirty="0"/>
              <a:t/>
            </a:r>
            <a:br>
              <a:rPr lang="de-DE" sz="3600" dirty="0"/>
            </a:br>
            <a:r>
              <a:rPr lang="de-DE" sz="3600" dirty="0"/>
              <a:t/>
            </a:r>
            <a:br>
              <a:rPr lang="de-DE" sz="3600" dirty="0"/>
            </a:br>
            <a:endParaRPr lang="de-DE" sz="3600" dirty="0"/>
          </a:p>
        </p:txBody>
      </p:sp>
      <p:sp>
        <p:nvSpPr>
          <p:cNvPr id="5" name="Textfeld 4"/>
          <p:cNvSpPr txBox="1"/>
          <p:nvPr/>
        </p:nvSpPr>
        <p:spPr>
          <a:xfrm>
            <a:off x="393700" y="2857500"/>
            <a:ext cx="84836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/>
              <a:t>Ich bin –</a:t>
            </a:r>
          </a:p>
          <a:p>
            <a:endParaRPr lang="de-DE" sz="2000" dirty="0"/>
          </a:p>
          <a:p>
            <a:r>
              <a:rPr lang="de-DE" sz="3600" dirty="0" smtClean="0"/>
              <a:t>		was ich gerade am liebsten</a:t>
            </a:r>
          </a:p>
          <a:p>
            <a:endParaRPr lang="de-DE" sz="3600" dirty="0"/>
          </a:p>
          <a:p>
            <a:r>
              <a:rPr lang="de-DE" sz="3600" dirty="0" smtClean="0"/>
              <a:t>								konsumieren möchte?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055447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88" y="282232"/>
            <a:ext cx="8649810" cy="5648667"/>
          </a:xfrm>
        </p:spPr>
        <p:txBody>
          <a:bodyPr>
            <a:normAutofit/>
          </a:bodyPr>
          <a:lstStyle/>
          <a:p>
            <a:pPr algn="l"/>
            <a:r>
              <a:rPr lang="de-DE" sz="3200" dirty="0"/>
              <a:t/>
            </a:r>
            <a:br>
              <a:rPr lang="de-DE" sz="3200" dirty="0"/>
            </a:br>
            <a:r>
              <a:rPr lang="de-DE" sz="3200" dirty="0" smtClean="0"/>
              <a:t>„DIE LANDWIRTSCHAFT“ gibt es nicht.</a:t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>Es gibt viele Meinungen, Bilder und Argumente zur Landwirtschaft –</a:t>
            </a:r>
            <a:br>
              <a:rPr lang="de-DE" sz="3200" dirty="0" smtClean="0"/>
            </a:br>
            <a:r>
              <a:rPr lang="de-DE" sz="3200" dirty="0" smtClean="0"/>
              <a:t>und </a:t>
            </a:r>
            <a:r>
              <a:rPr lang="de-DE" sz="3200" dirty="0" err="1" smtClean="0"/>
              <a:t>äusserst</a:t>
            </a:r>
            <a:r>
              <a:rPr lang="de-DE" sz="3200" dirty="0" smtClean="0"/>
              <a:t> verschiedene Interessenslagen.</a:t>
            </a:r>
            <a:br>
              <a:rPr lang="de-DE" sz="3200" dirty="0" smtClean="0"/>
            </a:br>
            <a:r>
              <a:rPr lang="de-DE" sz="3200" dirty="0"/>
              <a:t/>
            </a:r>
            <a:br>
              <a:rPr lang="de-DE" sz="3200" dirty="0"/>
            </a:br>
            <a:r>
              <a:rPr lang="de-DE" sz="3200" dirty="0" smtClean="0"/>
              <a:t>Aus der Vogelperspektive lassen sich grundlegende </a:t>
            </a:r>
            <a:r>
              <a:rPr lang="de-DE" sz="3200" dirty="0"/>
              <a:t>Z</a:t>
            </a:r>
            <a:r>
              <a:rPr lang="de-DE" sz="3200" dirty="0" smtClean="0"/>
              <a:t>üge besser erkennen.</a:t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576548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79400"/>
            <a:ext cx="9042400" cy="6350000"/>
          </a:xfrm>
        </p:spPr>
        <p:txBody>
          <a:bodyPr>
            <a:normAutofit fontScale="90000"/>
          </a:bodyPr>
          <a:lstStyle/>
          <a:p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/>
              <a:t/>
            </a:r>
            <a:br>
              <a:rPr lang="de-DE" sz="3200" dirty="0"/>
            </a:br>
            <a:r>
              <a:rPr lang="de-DE" sz="4000" dirty="0" smtClean="0"/>
              <a:t>Die Sprache formt unser Denken.</a:t>
            </a:r>
            <a:br>
              <a:rPr lang="de-DE" sz="4000" dirty="0" smtClean="0"/>
            </a:br>
            <a:r>
              <a:rPr lang="de-DE" sz="1600" dirty="0"/>
              <a:t/>
            </a:r>
            <a:br>
              <a:rPr lang="de-DE" sz="1600" dirty="0"/>
            </a:br>
            <a:r>
              <a:rPr lang="de-DE" sz="4000" dirty="0" smtClean="0"/>
              <a:t/>
            </a:r>
            <a:br>
              <a:rPr lang="de-DE" sz="4000" dirty="0" smtClean="0"/>
            </a:br>
            <a:r>
              <a:rPr lang="de-DE" sz="3600" dirty="0" smtClean="0"/>
              <a:t>Wörter und Redeweisen</a:t>
            </a:r>
            <a:r>
              <a:rPr lang="de-DE" sz="3600" dirty="0"/>
              <a:t/>
            </a:r>
            <a:br>
              <a:rPr lang="de-DE" sz="3600" dirty="0"/>
            </a:br>
            <a:r>
              <a:rPr lang="de-DE" sz="3600" dirty="0" smtClean="0"/>
              <a:t>leiten unsere Wahrnehmung</a:t>
            </a:r>
            <a:br>
              <a:rPr lang="de-DE" sz="3600" dirty="0" smtClean="0"/>
            </a:br>
            <a:r>
              <a:rPr lang="de-DE" sz="1600" dirty="0"/>
              <a:t/>
            </a:r>
            <a:br>
              <a:rPr lang="de-DE" sz="1600" dirty="0"/>
            </a:br>
            <a:r>
              <a:rPr lang="de-DE" sz="3600" dirty="0" smtClean="0"/>
              <a:t>und sie bestimmen,</a:t>
            </a:r>
            <a:br>
              <a:rPr lang="de-DE" sz="3600" dirty="0" smtClean="0"/>
            </a:br>
            <a:r>
              <a:rPr lang="de-DE" sz="3600" dirty="0" smtClean="0"/>
              <a:t>was wir sehen – oder nicht sehen.</a:t>
            </a: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4900" dirty="0" smtClean="0"/>
              <a:t>––</a:t>
            </a: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dirty="0" smtClean="0"/>
              <a:t>Unser Sprechen schafft Wirklichkeit(en).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9986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23311" y="282234"/>
            <a:ext cx="8375490" cy="4289766"/>
          </a:xfrm>
        </p:spPr>
        <p:txBody>
          <a:bodyPr>
            <a:normAutofit/>
          </a:bodyPr>
          <a:lstStyle/>
          <a:p>
            <a:r>
              <a:rPr lang="de-DE" sz="3200" dirty="0" smtClean="0"/>
              <a:t>Wie reden wir die Landwirtschaft kaputt?</a:t>
            </a:r>
            <a:br>
              <a:rPr lang="de-DE" sz="3200" dirty="0" smtClean="0"/>
            </a:br>
            <a:r>
              <a:rPr lang="de-DE" sz="3200" dirty="0"/>
              <a:t/>
            </a:r>
            <a:br>
              <a:rPr lang="de-DE" sz="3200" dirty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/>
              <a:t/>
            </a:r>
            <a:br>
              <a:rPr lang="de-DE" sz="3200" dirty="0"/>
            </a:br>
            <a:r>
              <a:rPr lang="de-DE" sz="6600" dirty="0"/>
              <a:t/>
            </a:r>
            <a:br>
              <a:rPr lang="de-DE" sz="6600" dirty="0"/>
            </a:br>
            <a:r>
              <a:rPr lang="de-DE" sz="6600" dirty="0" smtClean="0"/>
              <a:t>„Pflanzenschutzmittel“</a:t>
            </a:r>
            <a:endParaRPr lang="de-DE" sz="6600" dirty="0"/>
          </a:p>
        </p:txBody>
      </p:sp>
    </p:spTree>
    <p:extLst>
      <p:ext uri="{BB962C8B-B14F-4D97-AF65-F5344CB8AC3E}">
        <p14:creationId xmlns:p14="http://schemas.microsoft.com/office/powerpoint/2010/main" val="693422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23311" y="282234"/>
            <a:ext cx="8375490" cy="4289766"/>
          </a:xfrm>
        </p:spPr>
        <p:txBody>
          <a:bodyPr>
            <a:normAutofit/>
          </a:bodyPr>
          <a:lstStyle/>
          <a:p>
            <a:r>
              <a:rPr lang="de-DE" sz="2800" dirty="0" smtClean="0"/>
              <a:t>Wie reden wir die Landwirtschaft kaputt?</a:t>
            </a:r>
            <a:br>
              <a:rPr lang="de-DE" sz="2800" dirty="0" smtClean="0"/>
            </a:br>
            <a:r>
              <a:rPr lang="de-DE" sz="2800" dirty="0"/>
              <a:t/>
            </a:r>
            <a:br>
              <a:rPr lang="de-DE" sz="2800" dirty="0"/>
            </a:b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3200" dirty="0"/>
              <a:t/>
            </a:r>
            <a:br>
              <a:rPr lang="de-DE" sz="3200" dirty="0"/>
            </a:br>
            <a:r>
              <a:rPr lang="de-DE" sz="3600" dirty="0" smtClean="0"/>
              <a:t>„Pflanzenschutzmittel“</a:t>
            </a:r>
            <a:br>
              <a:rPr lang="de-DE" sz="3600" dirty="0" smtClean="0"/>
            </a:br>
            <a:r>
              <a:rPr lang="de-DE" sz="3600" dirty="0"/>
              <a:t/>
            </a:r>
            <a:br>
              <a:rPr lang="de-DE" sz="3600" dirty="0"/>
            </a:br>
            <a:r>
              <a:rPr lang="de-DE" b="1" dirty="0" smtClean="0"/>
              <a:t>„Fläche“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319557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5219700" y="4152900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5676900" y="1993900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 rot="1176575">
            <a:off x="2720181" y="1432546"/>
            <a:ext cx="1292796" cy="144028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6350000" y="927100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1155700" y="5702300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 rot="20998676">
            <a:off x="3073400" y="5629712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1155700" y="4584700"/>
            <a:ext cx="1295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1638300" y="3187700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1054100" y="1384300"/>
            <a:ext cx="12192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7848600" y="3721100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2070100" y="165100"/>
            <a:ext cx="1143000" cy="990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" name="Gekrümmte Verbindung 14"/>
          <p:cNvCxnSpPr/>
          <p:nvPr/>
        </p:nvCxnSpPr>
        <p:spPr>
          <a:xfrm rot="5400000">
            <a:off x="1041400" y="1981200"/>
            <a:ext cx="6235701" cy="3035300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3733801" y="4102100"/>
            <a:ext cx="1003300" cy="1231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968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23311" y="282234"/>
            <a:ext cx="8375490" cy="4289766"/>
          </a:xfrm>
        </p:spPr>
        <p:txBody>
          <a:bodyPr>
            <a:normAutofit fontScale="90000"/>
          </a:bodyPr>
          <a:lstStyle/>
          <a:p>
            <a:r>
              <a:rPr lang="de-DE" sz="3100" dirty="0" smtClean="0"/>
              <a:t>Wie reden wir die Landwirtschaft kaputt?</a:t>
            </a:r>
            <a:br>
              <a:rPr lang="de-DE" sz="3100" dirty="0" smtClean="0"/>
            </a:br>
            <a:r>
              <a:rPr lang="de-DE" sz="3100" dirty="0"/>
              <a:t/>
            </a:r>
            <a:br>
              <a:rPr lang="de-DE" sz="3100" dirty="0"/>
            </a:br>
            <a:r>
              <a:rPr lang="de-DE" sz="3100" dirty="0" smtClean="0"/>
              <a:t/>
            </a:r>
            <a:br>
              <a:rPr lang="de-DE" sz="3100" dirty="0" smtClean="0"/>
            </a:br>
            <a:r>
              <a:rPr lang="de-DE" sz="3100" dirty="0"/>
              <a:t/>
            </a:r>
            <a:br>
              <a:rPr lang="de-DE" sz="3100" dirty="0"/>
            </a:br>
            <a:r>
              <a:rPr lang="de-DE" sz="3600" dirty="0" smtClean="0"/>
              <a:t>„Pflanzenschutzmittel“</a:t>
            </a:r>
            <a:br>
              <a:rPr lang="de-DE" sz="3600" dirty="0" smtClean="0"/>
            </a:br>
            <a:r>
              <a:rPr lang="de-DE" sz="3600" dirty="0"/>
              <a:t/>
            </a:r>
            <a:br>
              <a:rPr lang="de-DE" sz="3600" dirty="0"/>
            </a:br>
            <a:r>
              <a:rPr lang="de-DE" sz="3600" dirty="0" smtClean="0"/>
              <a:t>„Fläche“</a:t>
            </a:r>
            <a:br>
              <a:rPr lang="de-DE" sz="3600" dirty="0" smtClean="0"/>
            </a:br>
            <a:r>
              <a:rPr lang="de-DE" sz="3600" dirty="0"/>
              <a:t/>
            </a:r>
            <a:br>
              <a:rPr lang="de-DE" sz="3600" dirty="0"/>
            </a:br>
            <a:r>
              <a:rPr lang="de-DE" sz="3600" b="1" dirty="0" smtClean="0"/>
              <a:t>„Produkt, Produktion, produzieren – Produzent“</a:t>
            </a:r>
            <a:endParaRPr lang="de-DE" sz="3600" b="1" dirty="0"/>
          </a:p>
        </p:txBody>
      </p:sp>
    </p:spTree>
    <p:extLst>
      <p:ext uri="{BB962C8B-B14F-4D97-AF65-F5344CB8AC3E}">
        <p14:creationId xmlns:p14="http://schemas.microsoft.com/office/powerpoint/2010/main" val="493474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23311" y="114300"/>
            <a:ext cx="8238089" cy="6362700"/>
          </a:xfrm>
        </p:spPr>
        <p:txBody>
          <a:bodyPr>
            <a:normAutofit fontScale="90000"/>
          </a:bodyPr>
          <a:lstStyle/>
          <a:p>
            <a:r>
              <a:rPr lang="de-DE" sz="3100" dirty="0" smtClean="0"/>
              <a:t>Arsenal der Wörter, die die Landwirtschaft vergiften:</a:t>
            </a:r>
            <a:br>
              <a:rPr lang="de-DE" sz="3100" dirty="0" smtClean="0"/>
            </a:br>
            <a:r>
              <a:rPr lang="de-DE" sz="3100" dirty="0" smtClean="0"/>
              <a:t/>
            </a:r>
            <a:br>
              <a:rPr lang="de-DE" sz="3100" dirty="0" smtClean="0"/>
            </a:br>
            <a:r>
              <a:rPr lang="de-DE" sz="3100" dirty="0" smtClean="0"/>
              <a:t>„Pflanzenschutzmittel“</a:t>
            </a:r>
            <a:br>
              <a:rPr lang="de-DE" sz="3100" dirty="0" smtClean="0"/>
            </a:br>
            <a:r>
              <a:rPr lang="de-DE" sz="3100" dirty="0" smtClean="0"/>
              <a:t>„Fläche“</a:t>
            </a:r>
            <a:br>
              <a:rPr lang="de-DE" sz="3100" dirty="0" smtClean="0"/>
            </a:br>
            <a:r>
              <a:rPr lang="de-DE" sz="3100" dirty="0" smtClean="0"/>
              <a:t>„Produkt“</a:t>
            </a:r>
            <a:br>
              <a:rPr lang="de-DE" sz="3100" dirty="0" smtClean="0"/>
            </a:br>
            <a:r>
              <a:rPr lang="de-DE" sz="3100" dirty="0" smtClean="0"/>
              <a:t>„Wettbewerb“</a:t>
            </a:r>
            <a:br>
              <a:rPr lang="de-DE" sz="3100" dirty="0" smtClean="0"/>
            </a:br>
            <a:r>
              <a:rPr lang="de-DE" sz="3100" dirty="0" smtClean="0"/>
              <a:t>„Konkurrenz“</a:t>
            </a:r>
            <a:br>
              <a:rPr lang="de-DE" sz="3100" dirty="0" smtClean="0"/>
            </a:br>
            <a:r>
              <a:rPr lang="de-DE" sz="3100" dirty="0" smtClean="0"/>
              <a:t>„Innovation“</a:t>
            </a:r>
            <a:br>
              <a:rPr lang="de-DE" sz="3100" dirty="0" smtClean="0"/>
            </a:br>
            <a:r>
              <a:rPr lang="de-DE" sz="3100" dirty="0" smtClean="0"/>
              <a:t>„flexibel“</a:t>
            </a:r>
            <a:br>
              <a:rPr lang="de-DE" sz="3100" dirty="0" smtClean="0"/>
            </a:br>
            <a:r>
              <a:rPr lang="de-DE" sz="3100" dirty="0" smtClean="0"/>
              <a:t>„multifunktional“</a:t>
            </a:r>
            <a:br>
              <a:rPr lang="de-DE" sz="3100" dirty="0" smtClean="0"/>
            </a:br>
            <a:r>
              <a:rPr lang="de-DE" sz="3100" dirty="0" smtClean="0"/>
              <a:t>„spezialisiert“</a:t>
            </a:r>
            <a:br>
              <a:rPr lang="de-DE" sz="3100" dirty="0" smtClean="0"/>
            </a:br>
            <a:r>
              <a:rPr lang="de-DE" sz="3100" dirty="0" smtClean="0"/>
              <a:t>„effizient“</a:t>
            </a:r>
            <a:br>
              <a:rPr lang="de-DE" sz="3100" dirty="0" smtClean="0"/>
            </a:br>
            <a:r>
              <a:rPr lang="de-DE" sz="3100" dirty="0" smtClean="0"/>
              <a:t>.....</a:t>
            </a:r>
            <a:br>
              <a:rPr lang="de-DE" sz="3100" dirty="0" smtClean="0"/>
            </a:br>
            <a:r>
              <a:rPr lang="de-DE" sz="3100" dirty="0" smtClean="0"/>
              <a:t>...</a:t>
            </a:r>
            <a:endParaRPr lang="de-DE" sz="3100" dirty="0"/>
          </a:p>
        </p:txBody>
      </p:sp>
    </p:spTree>
    <p:extLst>
      <p:ext uri="{BB962C8B-B14F-4D97-AF65-F5344CB8AC3E}">
        <p14:creationId xmlns:p14="http://schemas.microsoft.com/office/powerpoint/2010/main" val="2330923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79401" y="282234"/>
            <a:ext cx="8102600" cy="1381466"/>
          </a:xfrm>
        </p:spPr>
        <p:txBody>
          <a:bodyPr>
            <a:normAutofit/>
          </a:bodyPr>
          <a:lstStyle/>
          <a:p>
            <a:r>
              <a:rPr lang="de-DE" sz="3200" dirty="0" smtClean="0"/>
              <a:t>Die </a:t>
            </a:r>
            <a:r>
              <a:rPr lang="de-DE" sz="3200" dirty="0" err="1" smtClean="0"/>
              <a:t>grosse</a:t>
            </a:r>
            <a:r>
              <a:rPr lang="de-DE" sz="3200" dirty="0" smtClean="0"/>
              <a:t> oder </a:t>
            </a:r>
            <a:r>
              <a:rPr lang="de-DE" sz="3200" b="1" dirty="0" smtClean="0"/>
              <a:t>Mantel-Landwirtschaft:</a:t>
            </a:r>
            <a:endParaRPr lang="de-DE" sz="3200" dirty="0"/>
          </a:p>
        </p:txBody>
      </p:sp>
      <p:sp>
        <p:nvSpPr>
          <p:cNvPr id="4" name="Rechteck 3"/>
          <p:cNvSpPr/>
          <p:nvPr/>
        </p:nvSpPr>
        <p:spPr>
          <a:xfrm>
            <a:off x="952500" y="1530958"/>
            <a:ext cx="78867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400" dirty="0"/>
              <a:t>S</a:t>
            </a:r>
            <a:r>
              <a:rPr lang="de-CH" sz="2400" dirty="0" smtClean="0"/>
              <a:t>ogenannt vor- und nachgelagerte Bereiche:</a:t>
            </a:r>
          </a:p>
          <a:p>
            <a:endParaRPr lang="de-CH" sz="2400" dirty="0" smtClean="0"/>
          </a:p>
          <a:p>
            <a:r>
              <a:rPr lang="de-CH" sz="2400" dirty="0" smtClean="0"/>
              <a:t>Von der Düngerherstellung und Maschinenfabrikation</a:t>
            </a:r>
          </a:p>
          <a:p>
            <a:r>
              <a:rPr lang="de-CH" sz="2400" dirty="0" smtClean="0"/>
              <a:t>über</a:t>
            </a:r>
          </a:p>
          <a:p>
            <a:r>
              <a:rPr lang="de-CH" sz="2400" dirty="0"/>
              <a:t>d</a:t>
            </a:r>
            <a:r>
              <a:rPr lang="de-CH" sz="2400" dirty="0" smtClean="0"/>
              <a:t>ie Verarbeitung landwirtschaftlicher Erzeugnisse</a:t>
            </a:r>
          </a:p>
          <a:p>
            <a:r>
              <a:rPr lang="de-CH" sz="2400" dirty="0"/>
              <a:t>b</a:t>
            </a:r>
            <a:r>
              <a:rPr lang="de-CH" sz="2400" dirty="0" smtClean="0"/>
              <a:t>is zu</a:t>
            </a:r>
          </a:p>
          <a:p>
            <a:r>
              <a:rPr lang="de-CH" sz="2400" dirty="0"/>
              <a:t>d</a:t>
            </a:r>
            <a:r>
              <a:rPr lang="de-CH" sz="2400" dirty="0" smtClean="0"/>
              <a:t>en Subventionen und Zollverhandlungen.</a:t>
            </a:r>
          </a:p>
          <a:p>
            <a:endParaRPr lang="de-CH" sz="2400" dirty="0" smtClean="0"/>
          </a:p>
          <a:p>
            <a:endParaRPr lang="de-CH" sz="2400" dirty="0"/>
          </a:p>
          <a:p>
            <a:r>
              <a:rPr lang="de-CH" sz="2400" dirty="0" smtClean="0">
                <a:sym typeface="Wingdings"/>
              </a:rPr>
              <a:t>  </a:t>
            </a:r>
            <a:r>
              <a:rPr lang="de-CH" sz="2400" b="1" dirty="0" smtClean="0">
                <a:sym typeface="Wingdings"/>
              </a:rPr>
              <a:t>Die Landwirtschaft der Agrarpolitik oder</a:t>
            </a:r>
          </a:p>
          <a:p>
            <a:r>
              <a:rPr lang="de-CH" sz="2400" b="1" dirty="0" smtClean="0">
                <a:sym typeface="Wingdings"/>
              </a:rPr>
              <a:t>	„</a:t>
            </a:r>
            <a:r>
              <a:rPr lang="de-CH" sz="2400" b="1" dirty="0" err="1" smtClean="0">
                <a:sym typeface="Wingdings"/>
              </a:rPr>
              <a:t>Fenaco</a:t>
            </a:r>
            <a:r>
              <a:rPr lang="de-CH" sz="2400" b="1" dirty="0" smtClean="0">
                <a:sym typeface="Wingdings"/>
              </a:rPr>
              <a:t>-Landwirtschaft“</a:t>
            </a:r>
            <a:r>
              <a:rPr lang="de-CH" sz="2400" b="1" dirty="0">
                <a:sym typeface="Wingdings"/>
              </a:rPr>
              <a:t>.</a:t>
            </a:r>
            <a:endParaRPr lang="de-CH" sz="2400" b="1" dirty="0" smtClean="0"/>
          </a:p>
          <a:p>
            <a:pPr algn="ctr"/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779981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Benutzerdefiniert 3">
      <a:dk1>
        <a:sysClr val="windowText" lastClr="000000"/>
      </a:dk1>
      <a:lt1>
        <a:sysClr val="window" lastClr="FFFFFF"/>
      </a:lt1>
      <a:dk2>
        <a:srgbClr val="00E6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</Words>
  <Application>Microsoft Macintosh PowerPoint</Application>
  <PresentationFormat>Bildschirmpräsentation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Office-Design</vt:lpstr>
      <vt:lpstr>Paulus Akademie Zürich,  9. Januar 2019  DER MENSCH IST, WAS ER ISST.  Aber weiss er denn, was er isst?   Zum blinden Fleck im Komplex „Schweizer Landwirtschaft“  </vt:lpstr>
      <vt:lpstr> „DIE LANDWIRTSCHAFT“ gibt es nicht.  Es gibt viele Meinungen, Bilder und Argumente zur Landwirtschaft – und äusserst verschiedene Interessenslagen.  Aus der Vogelperspektive lassen sich grundlegende Züge besser erkennen.  </vt:lpstr>
      <vt:lpstr>  Die Sprache formt unser Denken.   Wörter und Redeweisen leiten unsere Wahrnehmung  und sie bestimmen, was wir sehen – oder nicht sehen.  ––   Unser Sprechen schafft Wirklichkeit(en).  </vt:lpstr>
      <vt:lpstr>Wie reden wir die Landwirtschaft kaputt?     „Pflanzenschutzmittel“</vt:lpstr>
      <vt:lpstr>Wie reden wir die Landwirtschaft kaputt?    „Pflanzenschutzmittel“  „Fläche“</vt:lpstr>
      <vt:lpstr>PowerPoint-Präsentation</vt:lpstr>
      <vt:lpstr>Wie reden wir die Landwirtschaft kaputt?    „Pflanzenschutzmittel“  „Fläche“  „Produkt, Produktion, produzieren – Produzent“</vt:lpstr>
      <vt:lpstr>Arsenal der Wörter, die die Landwirtschaft vergiften:  „Pflanzenschutzmittel“ „Fläche“ „Produkt“ „Wettbewerb“ „Konkurrenz“ „Innovation“ „flexibel“ „multifunktional“ „spezialisiert“ „effizient“ ..... ...</vt:lpstr>
      <vt:lpstr>Die grosse oder Mantel-Landwirtschaft:</vt:lpstr>
      <vt:lpstr>Die Agrarhistoriker Juri Auderset und Peter Moser schreiben:  „Der Boden als Grundlage der Produktion wird in der der neuen Agrarpolitik zugrundeliegenden Definition von Landwirtschaft [...] gar nicht mehr erwähnt.“</vt:lpstr>
      <vt:lpstr>Die eigentliche oder Kern-Landwirtschaft:</vt:lpstr>
      <vt:lpstr>Der Energie-Haushalt heutiger Landwirtschaft:</vt:lpstr>
      <vt:lpstr>Der Energie-Haushalt heutiger Landwirtschaft</vt:lpstr>
      <vt:lpstr>  Der Mensch ist, was er isst.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Berglandwirtschaft stirbt leise  – oder reden wir sie kaputt?</dc:title>
  <dc:creator>Jakob</dc:creator>
  <cp:lastModifiedBy>Jakob</cp:lastModifiedBy>
  <cp:revision>108</cp:revision>
  <dcterms:created xsi:type="dcterms:W3CDTF">2017-12-09T10:09:03Z</dcterms:created>
  <dcterms:modified xsi:type="dcterms:W3CDTF">2019-01-13T13:32:25Z</dcterms:modified>
</cp:coreProperties>
</file>